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81" r:id="rId3"/>
    <p:sldId id="282" r:id="rId4"/>
    <p:sldId id="277" r:id="rId5"/>
    <p:sldId id="284" r:id="rId6"/>
    <p:sldId id="280" r:id="rId7"/>
    <p:sldId id="278" r:id="rId8"/>
    <p:sldId id="279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History 336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267200"/>
            <a:ext cx="7543800" cy="1600200"/>
          </a:xfrm>
        </p:spPr>
        <p:txBody>
          <a:bodyPr/>
          <a:lstStyle/>
          <a:p>
            <a:r>
              <a:rPr lang="en-CA" dirty="0" smtClean="0">
                <a:solidFill>
                  <a:srgbClr val="FFFF00"/>
                </a:solidFill>
              </a:rPr>
              <a:t>Ideas and Society in Early Modern Europe:</a:t>
            </a:r>
          </a:p>
          <a:p>
            <a:r>
              <a:rPr lang="en-CA" dirty="0" smtClean="0">
                <a:solidFill>
                  <a:srgbClr val="FFFF00"/>
                </a:solidFill>
              </a:rPr>
              <a:t>The Debate about Gender and Identity</a:t>
            </a:r>
            <a:endParaRPr lang="en-CA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95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CA" sz="3600" dirty="0" smtClean="0"/>
              <a:t>History 336: Part 2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/>
          <a:lstStyle/>
          <a:p>
            <a:r>
              <a:rPr lang="en-CA" dirty="0" smtClean="0"/>
              <a:t>shift in class dynamics: from lecture to class discussion</a:t>
            </a:r>
          </a:p>
          <a:p>
            <a:r>
              <a:rPr lang="en-CA" dirty="0" smtClean="0"/>
              <a:t>preparation in Part 1:  basic factual information</a:t>
            </a:r>
          </a:p>
          <a:p>
            <a:r>
              <a:rPr lang="en-CA" dirty="0" smtClean="0"/>
              <a:t>Part 2:  build on Part 1 to listen to and </a:t>
            </a:r>
            <a:r>
              <a:rPr lang="en-CA" i="1" dirty="0" smtClean="0"/>
              <a:t>interpret</a:t>
            </a:r>
            <a:r>
              <a:rPr lang="en-CA" dirty="0" smtClean="0"/>
              <a:t> voices from the past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17883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CA" sz="3200" dirty="0" smtClean="0"/>
              <a:t>Office Hours for Week of 17 February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66360"/>
          </a:xfrm>
        </p:spPr>
        <p:txBody>
          <a:bodyPr/>
          <a:lstStyle/>
          <a:p>
            <a:r>
              <a:rPr lang="en-CA" dirty="0" smtClean="0"/>
              <a:t>Monday, 18 February:  1 to 3 pm</a:t>
            </a:r>
          </a:p>
          <a:p>
            <a:r>
              <a:rPr lang="en-CA" dirty="0" smtClean="0"/>
              <a:t>office hour cancelled on Wednesday, 11:30-12:30</a:t>
            </a:r>
          </a:p>
          <a:p>
            <a:r>
              <a:rPr lang="en-CA" dirty="0" smtClean="0"/>
              <a:t>Regular office hours will resume the week of 24 February.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96338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CA" sz="3200" dirty="0" smtClean="0"/>
              <a:t>Who was Juan Luis </a:t>
            </a:r>
            <a:r>
              <a:rPr lang="en-CA" sz="3200" dirty="0" err="1" smtClean="0"/>
              <a:t>Vives</a:t>
            </a:r>
            <a:r>
              <a:rPr lang="en-CA" sz="3200" dirty="0" smtClean="0"/>
              <a:t> (</a:t>
            </a:r>
            <a:r>
              <a:rPr lang="en-CA" sz="3200" dirty="0" smtClean="0"/>
              <a:t>1493-1540</a:t>
            </a:r>
            <a:r>
              <a:rPr lang="en-CA" sz="3200" dirty="0" smtClean="0"/>
              <a:t>)?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5638800" cy="493776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native of Valencia, son of </a:t>
            </a:r>
            <a:r>
              <a:rPr lang="en-CA" i="1" dirty="0" err="1" smtClean="0"/>
              <a:t>converso</a:t>
            </a:r>
            <a:r>
              <a:rPr lang="en-CA" dirty="0" smtClean="0"/>
              <a:t> Jews</a:t>
            </a:r>
          </a:p>
          <a:p>
            <a:r>
              <a:rPr lang="en-CA" dirty="0" smtClean="0"/>
              <a:t>studied at the University of Paris (1509-1512)</a:t>
            </a:r>
          </a:p>
          <a:p>
            <a:r>
              <a:rPr lang="en-CA" dirty="0" smtClean="0"/>
              <a:t>active in England (taught philosophy at Oxford), Low Countries:  (Leuven, Bruges)</a:t>
            </a:r>
          </a:p>
          <a:p>
            <a:r>
              <a:rPr lang="en-CA" smtClean="0"/>
              <a:t>Renaissance </a:t>
            </a:r>
            <a:r>
              <a:rPr lang="en-CA" dirty="0" smtClean="0"/>
              <a:t>humanist</a:t>
            </a:r>
          </a:p>
          <a:p>
            <a:r>
              <a:rPr lang="en-CA" dirty="0" smtClean="0"/>
              <a:t>publications on education, poor relief, moral philosophy, peace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681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CA" sz="3200" dirty="0" smtClean="0"/>
              <a:t>Who was Juan Luis </a:t>
            </a:r>
            <a:r>
              <a:rPr lang="en-CA" sz="3200" dirty="0" err="1" smtClean="0"/>
              <a:t>Vives</a:t>
            </a:r>
            <a:r>
              <a:rPr lang="en-CA" sz="3200" dirty="0" smtClean="0"/>
              <a:t> (</a:t>
            </a:r>
            <a:r>
              <a:rPr lang="en-CA" sz="3200" dirty="0" smtClean="0"/>
              <a:t>1493-1540</a:t>
            </a:r>
            <a:r>
              <a:rPr lang="en-CA" sz="3200" dirty="0" smtClean="0"/>
              <a:t>)?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5638800" cy="556260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Renaissance humanism</a:t>
            </a:r>
          </a:p>
          <a:p>
            <a:pPr lvl="1"/>
            <a:r>
              <a:rPr lang="en-CA" dirty="0" smtClean="0"/>
              <a:t>wisdom from antiquity</a:t>
            </a:r>
          </a:p>
          <a:p>
            <a:pPr lvl="1"/>
            <a:r>
              <a:rPr lang="en-CA" dirty="0" smtClean="0"/>
              <a:t>writers of ancient Greece and Rome, Christian antiquity: Bible, Church Fathers</a:t>
            </a:r>
            <a:endParaRPr lang="en-CA" dirty="0" smtClean="0"/>
          </a:p>
          <a:p>
            <a:pPr lvl="1"/>
            <a:r>
              <a:rPr lang="en-CA" dirty="0" smtClean="0"/>
              <a:t>languages: Greek, Latin, Hebrew</a:t>
            </a:r>
          </a:p>
          <a:p>
            <a:pPr lvl="1"/>
            <a:r>
              <a:rPr lang="en-CA" dirty="0" smtClean="0"/>
              <a:t>paradigm replacement of medieval scholasticism</a:t>
            </a:r>
          </a:p>
          <a:p>
            <a:pPr lvl="1"/>
            <a:r>
              <a:rPr lang="en-CA" dirty="0" smtClean="0"/>
              <a:t>main interests:  grammar, rhetoric, poetry, moral philosophy, history</a:t>
            </a:r>
          </a:p>
          <a:p>
            <a:pPr lvl="1"/>
            <a:r>
              <a:rPr lang="en-CA" dirty="0" smtClean="0"/>
              <a:t>power of words:  eloquence, philology </a:t>
            </a:r>
          </a:p>
          <a:p>
            <a:pPr lvl="1"/>
            <a:r>
              <a:rPr lang="en-CA" dirty="0" smtClean="0"/>
              <a:t>educational reform</a:t>
            </a:r>
          </a:p>
          <a:p>
            <a:pPr lvl="1"/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298363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CA" sz="3200" dirty="0" smtClean="0"/>
              <a:t>Who was Juan Luis </a:t>
            </a:r>
            <a:r>
              <a:rPr lang="en-CA" sz="3200" dirty="0" err="1" smtClean="0"/>
              <a:t>Vives</a:t>
            </a:r>
            <a:r>
              <a:rPr lang="en-CA" sz="3200" dirty="0" smtClean="0"/>
              <a:t> (</a:t>
            </a:r>
            <a:r>
              <a:rPr lang="en-CA" sz="3200" dirty="0" smtClean="0"/>
              <a:t>1493-1540</a:t>
            </a:r>
            <a:r>
              <a:rPr lang="en-CA" sz="3200" dirty="0" smtClean="0"/>
              <a:t>)?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5334000" cy="4937760"/>
          </a:xfrm>
        </p:spPr>
        <p:txBody>
          <a:bodyPr>
            <a:normAutofit/>
          </a:bodyPr>
          <a:lstStyle/>
          <a:p>
            <a:r>
              <a:rPr lang="en-CA" i="1" dirty="0" smtClean="0"/>
              <a:t>The Education of a Christian Woman</a:t>
            </a:r>
            <a:r>
              <a:rPr lang="en-CA" i="1" dirty="0"/>
              <a:t> </a:t>
            </a:r>
            <a:r>
              <a:rPr lang="en-CA" dirty="0" smtClean="0"/>
              <a:t>(1524), revised in 1538</a:t>
            </a:r>
          </a:p>
          <a:p>
            <a:r>
              <a:rPr lang="en-CA" dirty="0" smtClean="0"/>
              <a:t>sixteenth-century translations:  Spanish, English, Dutch, French, German, Italian</a:t>
            </a:r>
          </a:p>
          <a:p>
            <a:r>
              <a:rPr lang="en-CA" i="1" dirty="0" smtClean="0"/>
              <a:t>The Duty of a Husband</a:t>
            </a:r>
            <a:r>
              <a:rPr lang="en-CA" dirty="0" smtClean="0"/>
              <a:t> (1529)</a:t>
            </a:r>
            <a:endParaRPr lang="en-CA" i="1" dirty="0"/>
          </a:p>
        </p:txBody>
      </p:sp>
    </p:spTree>
    <p:extLst>
      <p:ext uri="{BB962C8B-B14F-4D97-AF65-F5344CB8AC3E}">
        <p14:creationId xmlns:p14="http://schemas.microsoft.com/office/powerpoint/2010/main" val="118150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CA" sz="3200" dirty="0" smtClean="0"/>
              <a:t>The training of virgins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13960"/>
          </a:xfrm>
        </p:spPr>
        <p:txBody>
          <a:bodyPr/>
          <a:lstStyle/>
          <a:p>
            <a:r>
              <a:rPr lang="en-CA" dirty="0" smtClean="0"/>
              <a:t>Preface to Catherine of Aragon</a:t>
            </a:r>
          </a:p>
          <a:p>
            <a:r>
              <a:rPr lang="en-CA" dirty="0" smtClean="0"/>
              <a:t>Intellectual formation</a:t>
            </a:r>
          </a:p>
          <a:p>
            <a:r>
              <a:rPr lang="en-CA" dirty="0" smtClean="0"/>
              <a:t>Physical formation</a:t>
            </a:r>
          </a:p>
          <a:p>
            <a:r>
              <a:rPr lang="en-CA" dirty="0" smtClean="0"/>
              <a:t>Rhetoric and controversy</a:t>
            </a:r>
          </a:p>
          <a:p>
            <a:r>
              <a:rPr lang="en-CA" dirty="0" smtClean="0"/>
              <a:t>Rhetoric and religion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53503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CA" sz="3200" dirty="0" smtClean="0"/>
              <a:t>Questions for 4 February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66360"/>
          </a:xfrm>
        </p:spPr>
        <p:txBody>
          <a:bodyPr/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passages from the reading assigned for today strike you as historically significant?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continuities exist between what you have read in </a:t>
            </a:r>
            <a:r>
              <a:rPr lang="en-CA" i="1" dirty="0" smtClean="0"/>
              <a:t>The Education of a Christian Woman</a:t>
            </a:r>
            <a:r>
              <a:rPr lang="en-CA" dirty="0" smtClean="0"/>
              <a:t> and what you have learned so far about women and gender in early modern Europe?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is the most important virtue of a young woman?  What is her worst vice?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/>
              <a:t>Can you formulate at least one historical question based on the assigned reading to start a larger discussion?</a:t>
            </a:r>
          </a:p>
          <a:p>
            <a:pPr marL="651510" indent="-51435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95893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762000"/>
          </a:xfrm>
        </p:spPr>
        <p:txBody>
          <a:bodyPr>
            <a:noAutofit/>
          </a:bodyPr>
          <a:lstStyle/>
          <a:p>
            <a:r>
              <a:rPr lang="en-CA" sz="2800" dirty="0" smtClean="0"/>
              <a:t>Questions to consider for the rest of the course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92500" lnSpcReduction="10000"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passages strike you as historically significant?  Mark them and write them down.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positions on women and gender does a given primary source take on women and gender?  How does the author support these positions?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formulate at least one historical question based on the assigned reading to start a larger discussion?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find a few secondary sources (and other primary sources) by using the library catalogue and databases that will help you answer your historical question?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think of any current news stories that relate to women and gender?</a:t>
            </a:r>
          </a:p>
          <a:p>
            <a:pPr marL="651510" indent="-51435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48454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1013</TotalTime>
  <Words>463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Apex</vt:lpstr>
      <vt:lpstr>History 336</vt:lpstr>
      <vt:lpstr>History 336: Part 2</vt:lpstr>
      <vt:lpstr>Office Hours for Week of 17 February</vt:lpstr>
      <vt:lpstr>Who was Juan Luis Vives (1493-1540)?</vt:lpstr>
      <vt:lpstr>Who was Juan Luis Vives (1493-1540)?</vt:lpstr>
      <vt:lpstr>Who was Juan Luis Vives (1493-1540)?</vt:lpstr>
      <vt:lpstr>The training of virgins</vt:lpstr>
      <vt:lpstr>Questions for 4 February</vt:lpstr>
      <vt:lpstr>Questions to consider for the rest of the course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Hilmar</dc:creator>
  <cp:lastModifiedBy>Hilmar</cp:lastModifiedBy>
  <cp:revision>54</cp:revision>
  <dcterms:created xsi:type="dcterms:W3CDTF">2006-08-16T00:00:00Z</dcterms:created>
  <dcterms:modified xsi:type="dcterms:W3CDTF">2013-02-04T05:06:17Z</dcterms:modified>
</cp:coreProperties>
</file>